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handoutMasterIdLst>
    <p:handoutMasterId r:id="rId43"/>
  </p:handoutMasterIdLst>
  <p:sldIdLst>
    <p:sldId id="256" r:id="rId2"/>
    <p:sldId id="257" r:id="rId3"/>
    <p:sldId id="284" r:id="rId4"/>
    <p:sldId id="258" r:id="rId5"/>
    <p:sldId id="259" r:id="rId6"/>
    <p:sldId id="260" r:id="rId7"/>
    <p:sldId id="297" r:id="rId8"/>
    <p:sldId id="267" r:id="rId9"/>
    <p:sldId id="317" r:id="rId10"/>
    <p:sldId id="348" r:id="rId11"/>
    <p:sldId id="349" r:id="rId12"/>
    <p:sldId id="376" r:id="rId13"/>
    <p:sldId id="350" r:id="rId14"/>
    <p:sldId id="351" r:id="rId15"/>
    <p:sldId id="352" r:id="rId16"/>
    <p:sldId id="347" r:id="rId17"/>
    <p:sldId id="353" r:id="rId18"/>
    <p:sldId id="354" r:id="rId19"/>
    <p:sldId id="375" r:id="rId20"/>
    <p:sldId id="364" r:id="rId21"/>
    <p:sldId id="365" r:id="rId22"/>
    <p:sldId id="355" r:id="rId23"/>
    <p:sldId id="373" r:id="rId24"/>
    <p:sldId id="359" r:id="rId25"/>
    <p:sldId id="368" r:id="rId26"/>
    <p:sldId id="369" r:id="rId27"/>
    <p:sldId id="367" r:id="rId28"/>
    <p:sldId id="374" r:id="rId29"/>
    <p:sldId id="370" r:id="rId30"/>
    <p:sldId id="371" r:id="rId31"/>
    <p:sldId id="286" r:id="rId32"/>
    <p:sldId id="327" r:id="rId33"/>
    <p:sldId id="269" r:id="rId34"/>
    <p:sldId id="372" r:id="rId35"/>
    <p:sldId id="357" r:id="rId36"/>
    <p:sldId id="366" r:id="rId37"/>
    <p:sldId id="279" r:id="rId38"/>
    <p:sldId id="280" r:id="rId39"/>
    <p:sldId id="281" r:id="rId40"/>
    <p:sldId id="282" r:id="rId41"/>
    <p:sldId id="283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0332F"/>
    <a:srgbClr val="4EA0D2"/>
    <a:srgbClr val="A63F32"/>
    <a:srgbClr val="DEA490"/>
    <a:srgbClr val="001B43"/>
    <a:srgbClr val="61CEFF"/>
    <a:srgbClr val="69D1FF"/>
    <a:srgbClr val="57CDD9"/>
    <a:srgbClr val="DFE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04" autoAdjust="0"/>
  </p:normalViewPr>
  <p:slideViewPr>
    <p:cSldViewPr snapToGrid="0">
      <p:cViewPr varScale="1">
        <p:scale>
          <a:sx n="85" d="100"/>
          <a:sy n="85" d="100"/>
        </p:scale>
        <p:origin x="60" y="10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9961CFF-FD6F-43CF-9838-EE6C2A13F8F0}" type="datetime1">
              <a:rPr lang="ko-KR" altLang="en-US"/>
              <a:pPr lvl="0">
                <a:defRPr/>
              </a:pPr>
              <a:t>2023-03-08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D848A2C-4DCF-4703-92D9-C54492E56A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543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82431A-3657-4938-88A6-966B3459E9C1}" type="datetimeFigureOut">
              <a:rPr lang="ko-KR" altLang="en-US" smtClean="0"/>
              <a:t>2023-03-08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C181D26-099D-4518-9808-CB367D31E10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F5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42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rgbClr val="539CBD"/>
          </a:solidFill>
        </p:grpSpPr>
        <p:sp>
          <p:nvSpPr>
            <p:cNvPr id="143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7" name="그룹 256"/>
          <p:cNvGrpSpPr/>
          <p:nvPr userDrawn="1"/>
        </p:nvGrpSpPr>
        <p:grpSpPr>
          <a:xfrm>
            <a:off x="1909768" y="766768"/>
            <a:ext cx="5324470" cy="5324466"/>
            <a:chOff x="2906010" y="1763012"/>
            <a:chExt cx="3331981" cy="3331978"/>
          </a:xfrm>
        </p:grpSpPr>
        <p:sp>
          <p:nvSpPr>
            <p:cNvPr id="260" name="타원 259"/>
            <p:cNvSpPr/>
            <p:nvPr userDrawn="1"/>
          </p:nvSpPr>
          <p:spPr>
            <a:xfrm>
              <a:off x="2906010" y="1763012"/>
              <a:ext cx="3331981" cy="3331978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/>
            <p:cNvSpPr/>
            <p:nvPr userDrawn="1"/>
          </p:nvSpPr>
          <p:spPr>
            <a:xfrm>
              <a:off x="3196883" y="2053883"/>
              <a:ext cx="2750234" cy="2750234"/>
            </a:xfrm>
            <a:prstGeom prst="ellipse">
              <a:avLst/>
            </a:prstGeom>
            <a:solidFill>
              <a:srgbClr val="053D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8" name="타원 257"/>
          <p:cNvSpPr/>
          <p:nvPr userDrawn="1"/>
        </p:nvSpPr>
        <p:spPr>
          <a:xfrm>
            <a:off x="2528886" y="1385886"/>
            <a:ext cx="4086228" cy="40862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73" y="4699765"/>
            <a:ext cx="654054" cy="288344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41338" y="2375757"/>
            <a:ext cx="8061325" cy="838699"/>
          </a:xfrm>
          <a:prstGeom prst="rect">
            <a:avLst/>
          </a:prstGeom>
        </p:spPr>
        <p:txBody>
          <a:bodyPr>
            <a:noAutofit/>
          </a:bodyPr>
          <a:lstStyle>
            <a:lvl1pPr marL="0" algn="ctr" defTabSz="914400" rtl="0" eaLnBrk="1" latinLnBrk="1" hangingPunct="1">
              <a:lnSpc>
                <a:spcPts val="6000"/>
              </a:lnSpc>
              <a:defRPr lang="ko-KR" altLang="en-US" sz="5000" b="1" kern="1200" spc="-100" baseline="0" dirty="0">
                <a:solidFill>
                  <a:schemeClr val="accent2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289175" y="3252794"/>
            <a:ext cx="4565650" cy="3048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2000" kern="1200" dirty="0">
                <a:solidFill>
                  <a:srgbClr val="2176B8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5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45494" y="306440"/>
            <a:ext cx="4325939" cy="231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200" kern="1200" dirty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6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3445385" y="3952899"/>
            <a:ext cx="2253230" cy="217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0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85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EA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0" y="5257800"/>
            <a:ext cx="9144000" cy="1600199"/>
            <a:chOff x="0" y="2747"/>
            <a:chExt cx="5760" cy="1573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90092"/>
            <a:ext cx="764738" cy="337143"/>
          </a:xfrm>
          <a:prstGeom prst="rect">
            <a:avLst/>
          </a:prstGeom>
        </p:spPr>
      </p:pic>
      <p:sp>
        <p:nvSpPr>
          <p:cNvPr id="120" name="직사각형 119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40" name="제목 5"/>
          <p:cNvSpPr>
            <a:spLocks noGrp="1"/>
          </p:cNvSpPr>
          <p:nvPr>
            <p:ph type="title"/>
          </p:nvPr>
        </p:nvSpPr>
        <p:spPr>
          <a:xfrm>
            <a:off x="1284288" y="1385150"/>
            <a:ext cx="6623050" cy="623055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ts val="6000"/>
              </a:lnSpc>
              <a:defRPr lang="ko-KR" altLang="en-US" sz="3000" b="1" kern="1200" dirty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1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1284288" y="1337357"/>
            <a:ext cx="4430712" cy="232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000" kern="1200" dirty="0">
                <a:solidFill>
                  <a:srgbClr val="053D90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2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316832" y="2341314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3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1316832" y="2829122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4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316832" y="3316930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5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1316832" y="3804738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6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1316832" y="4292546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1016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16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rgbClr val="539CBD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4" name="한쪽 모서리가 둥근 사각형 143"/>
          <p:cNvSpPr/>
          <p:nvPr/>
        </p:nvSpPr>
        <p:spPr>
          <a:xfrm flipH="1">
            <a:off x="1159572" y="2891391"/>
            <a:ext cx="7984428" cy="1985314"/>
          </a:xfrm>
          <a:prstGeom prst="round1Rect">
            <a:avLst>
              <a:gd name="adj" fmla="val 1142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57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86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6" name="직각 삼각형 145"/>
          <p:cNvSpPr/>
          <p:nvPr/>
        </p:nvSpPr>
        <p:spPr>
          <a:xfrm rot="5400000">
            <a:off x="1159573" y="2891391"/>
            <a:ext cx="444537" cy="444537"/>
          </a:xfrm>
          <a:prstGeom prst="rtTriangle">
            <a:avLst/>
          </a:prstGeom>
          <a:solidFill>
            <a:srgbClr val="053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sp>
        <p:nvSpPr>
          <p:cNvPr id="119" name="직사각형 118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22" name="제목 5"/>
          <p:cNvSpPr>
            <a:spLocks noGrp="1"/>
          </p:cNvSpPr>
          <p:nvPr>
            <p:ph type="title"/>
          </p:nvPr>
        </p:nvSpPr>
        <p:spPr>
          <a:xfrm>
            <a:off x="1805782" y="3589015"/>
            <a:ext cx="6623050" cy="654497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ts val="6000"/>
              </a:lnSpc>
              <a:defRPr lang="ko-KR" altLang="en-US" sz="3200" b="1" kern="1200" dirty="0">
                <a:solidFill>
                  <a:srgbClr val="053D9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3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1818482" y="3429108"/>
            <a:ext cx="4430712" cy="243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2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26" name="그림 12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90092"/>
            <a:ext cx="764738" cy="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1057278" cy="818606"/>
          </a:xfrm>
          <a:prstGeom prst="rect">
            <a:avLst/>
          </a:prstGeom>
          <a:solidFill>
            <a:srgbClr val="4EA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55657" y="227221"/>
            <a:ext cx="7886700" cy="529797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defRPr sz="2500" b="1" spc="-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18606"/>
            <a:ext cx="9144000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03" y="188493"/>
            <a:ext cx="442207" cy="194952"/>
          </a:xfrm>
          <a:prstGeom prst="rect">
            <a:avLst/>
          </a:prstGeom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37367" y="80770"/>
            <a:ext cx="7825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800" b="0" spc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Chapter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9" name="직각 삼각형 118"/>
          <p:cNvSpPr/>
          <p:nvPr userDrawn="1"/>
        </p:nvSpPr>
        <p:spPr>
          <a:xfrm rot="5400000">
            <a:off x="-1" y="0"/>
            <a:ext cx="269083" cy="269083"/>
          </a:xfrm>
          <a:prstGeom prst="rtTriangle">
            <a:avLst/>
          </a:prstGeom>
          <a:solidFill>
            <a:srgbClr val="316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86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F5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42" name="Group 4"/>
          <p:cNvGrpSpPr>
            <a:grpSpLocks noChangeAspect="1"/>
          </p:cNvGrpSpPr>
          <p:nvPr userDrawn="1"/>
        </p:nvGrpSpPr>
        <p:grpSpPr bwMode="auto">
          <a:xfrm>
            <a:off x="0" y="4241800"/>
            <a:ext cx="9144000" cy="2616199"/>
            <a:chOff x="0" y="2747"/>
            <a:chExt cx="5760" cy="1573"/>
          </a:xfrm>
          <a:solidFill>
            <a:srgbClr val="539CBD"/>
          </a:solidFill>
        </p:grpSpPr>
        <p:sp>
          <p:nvSpPr>
            <p:cNvPr id="143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" name="그룹 112"/>
          <p:cNvGrpSpPr/>
          <p:nvPr userDrawn="1"/>
        </p:nvGrpSpPr>
        <p:grpSpPr>
          <a:xfrm>
            <a:off x="2715338" y="1870806"/>
            <a:ext cx="3713325" cy="1389186"/>
            <a:chOff x="2715338" y="2759598"/>
            <a:chExt cx="3713325" cy="1310054"/>
          </a:xfrm>
        </p:grpSpPr>
        <p:cxnSp>
          <p:nvCxnSpPr>
            <p:cNvPr id="114" name="직선 연결선 113"/>
            <p:cNvCxnSpPr/>
            <p:nvPr/>
          </p:nvCxnSpPr>
          <p:spPr>
            <a:xfrm>
              <a:off x="2715338" y="2759598"/>
              <a:ext cx="3713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2715338" y="4069652"/>
              <a:ext cx="3713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제목 5"/>
          <p:cNvSpPr>
            <a:spLocks noGrp="1"/>
          </p:cNvSpPr>
          <p:nvPr>
            <p:ph type="title"/>
          </p:nvPr>
        </p:nvSpPr>
        <p:spPr>
          <a:xfrm>
            <a:off x="541338" y="1982866"/>
            <a:ext cx="8061325" cy="838699"/>
          </a:xfrm>
          <a:prstGeom prst="rect">
            <a:avLst/>
          </a:prstGeom>
        </p:spPr>
        <p:txBody>
          <a:bodyPr>
            <a:noAutofit/>
          </a:bodyPr>
          <a:lstStyle>
            <a:lvl1pPr marL="0" algn="ctr" defTabSz="914400" rtl="0" eaLnBrk="1" latinLnBrk="1" hangingPunct="1">
              <a:lnSpc>
                <a:spcPts val="6000"/>
              </a:lnSpc>
              <a:defRPr lang="ko-KR" altLang="en-US" sz="5000" b="1" kern="1200" spc="-100" baseline="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7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289175" y="2859903"/>
            <a:ext cx="4565650" cy="3048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3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8" name="그림 117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31" y="3654548"/>
            <a:ext cx="764738" cy="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71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72" r:id="rId3"/>
    <p:sldLayoutId id="2147483666" r:id="rId4"/>
    <p:sldLayoutId id="214748368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.kr/download/18371" TargetMode="External"/><Relationship Id="rId2" Type="http://schemas.openxmlformats.org/officeDocument/2006/relationships/hyperlink" Target="https://ettrends.etri.re.kr/ettrends/157/0905002110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koreascience.or.kr/article/JAKO201414753677857.pdf" TargetMode="External"/><Relationship Id="rId5" Type="http://schemas.openxmlformats.org/officeDocument/2006/relationships/hyperlink" Target="https://www.hankyung.com/it/article/201701250903v" TargetMode="External"/><Relationship Id="rId4" Type="http://schemas.openxmlformats.org/officeDocument/2006/relationships/hyperlink" Target="https://zdnet.co.kr/view/?no=20170330114722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2549" y="3647798"/>
            <a:ext cx="10947451" cy="1081839"/>
          </a:xfrm>
        </p:spPr>
        <p:txBody>
          <a:bodyPr/>
          <a:lstStyle/>
          <a:p>
            <a:r>
              <a:rPr lang="ko-KR" altLang="en-US" sz="4000" dirty="0"/>
              <a:t>체험형 게임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818482" y="3397754"/>
            <a:ext cx="4430712" cy="243862"/>
          </a:xfrm>
        </p:spPr>
        <p:txBody>
          <a:bodyPr/>
          <a:lstStyle/>
          <a:p>
            <a:r>
              <a:rPr lang="en-US" altLang="ko-KR" sz="2000" dirty="0">
                <a:solidFill>
                  <a:srgbClr val="053D90"/>
                </a:solidFill>
              </a:rPr>
              <a:t>AR</a:t>
            </a:r>
            <a:r>
              <a:rPr lang="ko-KR" altLang="en-US" sz="2000" dirty="0">
                <a:solidFill>
                  <a:srgbClr val="053D90"/>
                </a:solidFill>
              </a:rPr>
              <a:t>과 </a:t>
            </a:r>
            <a:r>
              <a:rPr lang="en-US" altLang="ko-KR" sz="2000" dirty="0">
                <a:solidFill>
                  <a:srgbClr val="053D90"/>
                </a:solidFill>
              </a:rPr>
              <a:t>GPS</a:t>
            </a:r>
            <a:r>
              <a:rPr lang="ko-KR" altLang="en-US" sz="2000" dirty="0">
                <a:solidFill>
                  <a:srgbClr val="053D90"/>
                </a:solidFill>
              </a:rPr>
              <a:t>를 이용한</a:t>
            </a:r>
            <a:endParaRPr lang="en-US" altLang="ko-KR" sz="2000" dirty="0">
              <a:solidFill>
                <a:srgbClr val="053D90"/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293611" y="3316448"/>
            <a:ext cx="4430712" cy="243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2017156019 </a:t>
            </a:r>
            <a:r>
              <a:rPr lang="ko-KR" altLang="en-US" dirty="0"/>
              <a:t>소프트웨어전공 염민규</a:t>
            </a:r>
            <a:endParaRPr lang="en-US" altLang="ko-KR" dirty="0"/>
          </a:p>
          <a:p>
            <a:r>
              <a:rPr lang="en-US" altLang="ko-KR" dirty="0"/>
              <a:t>2018158022 </a:t>
            </a:r>
            <a:r>
              <a:rPr lang="ko-KR" altLang="en-US" dirty="0"/>
              <a:t>소프트웨어전공 이수민</a:t>
            </a:r>
            <a:endParaRPr lang="en-US" altLang="ko-KR" dirty="0"/>
          </a:p>
          <a:p>
            <a:r>
              <a:rPr lang="en-US" altLang="ko-KR" dirty="0"/>
              <a:t>2018156046 </a:t>
            </a:r>
            <a:r>
              <a:rPr lang="ko-KR" altLang="en-US" dirty="0"/>
              <a:t>소프트웨어전공 박영훈</a:t>
            </a:r>
            <a:endParaRPr lang="en-US" altLang="ko-KR" dirty="0"/>
          </a:p>
          <a:p>
            <a:r>
              <a:rPr lang="en-US" altLang="ko-KR" dirty="0"/>
              <a:t>2017152042 </a:t>
            </a:r>
            <a:r>
              <a:rPr lang="ko-KR" altLang="en-US" dirty="0"/>
              <a:t>컴퓨터공학전공 황찬욱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6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1413A-F539-D18F-61A4-66C7AB70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" y="1643297"/>
            <a:ext cx="9053688" cy="428775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스크립트 구성도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42129A-9E30-8189-9D89-BB902637438A}"/>
              </a:ext>
            </a:extLst>
          </p:cNvPr>
          <p:cNvSpPr/>
          <p:nvPr/>
        </p:nvSpPr>
        <p:spPr>
          <a:xfrm>
            <a:off x="2684552" y="1715911"/>
            <a:ext cx="6355644" cy="903111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9CF408-BA89-F79B-441A-9056BA4EAC4F}"/>
              </a:ext>
            </a:extLst>
          </p:cNvPr>
          <p:cNvSpPr/>
          <p:nvPr/>
        </p:nvSpPr>
        <p:spPr>
          <a:xfrm>
            <a:off x="2684552" y="2737556"/>
            <a:ext cx="4673600" cy="903111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FC2FD1-427A-960E-44C1-76A967FFDFDE}"/>
              </a:ext>
            </a:extLst>
          </p:cNvPr>
          <p:cNvSpPr/>
          <p:nvPr/>
        </p:nvSpPr>
        <p:spPr>
          <a:xfrm>
            <a:off x="2684552" y="3726714"/>
            <a:ext cx="4921956" cy="8502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CA9127-2CA5-F8ED-AC18-42198A7DD2DA}"/>
              </a:ext>
            </a:extLst>
          </p:cNvPr>
          <p:cNvSpPr/>
          <p:nvPr/>
        </p:nvSpPr>
        <p:spPr>
          <a:xfrm>
            <a:off x="2684552" y="4663029"/>
            <a:ext cx="5034843" cy="8502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93657-268B-AC62-194A-3CD1114510D3}"/>
              </a:ext>
            </a:extLst>
          </p:cNvPr>
          <p:cNvSpPr txBox="1"/>
          <p:nvPr/>
        </p:nvSpPr>
        <p:spPr>
          <a:xfrm>
            <a:off x="2684552" y="1474020"/>
            <a:ext cx="1307306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미션 관련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E41946-3EC7-5D9C-9E3B-44E714AE4D55}"/>
              </a:ext>
            </a:extLst>
          </p:cNvPr>
          <p:cNvSpPr txBox="1"/>
          <p:nvPr/>
        </p:nvSpPr>
        <p:spPr>
          <a:xfrm>
            <a:off x="7525280" y="2960351"/>
            <a:ext cx="1307306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 관련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6EEF6-BF41-953E-79C9-03813AA4FF6E}"/>
              </a:ext>
            </a:extLst>
          </p:cNvPr>
          <p:cNvSpPr txBox="1"/>
          <p:nvPr/>
        </p:nvSpPr>
        <p:spPr>
          <a:xfrm>
            <a:off x="7674239" y="3982570"/>
            <a:ext cx="1424605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정보 관련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85DD4-6DFF-064A-B22A-99780B001B2C}"/>
              </a:ext>
            </a:extLst>
          </p:cNvPr>
          <p:cNvSpPr txBox="1"/>
          <p:nvPr/>
        </p:nvSpPr>
        <p:spPr>
          <a:xfrm>
            <a:off x="7737783" y="4918885"/>
            <a:ext cx="1334293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전환 관련</a:t>
            </a:r>
          </a:p>
        </p:txBody>
      </p:sp>
    </p:spTree>
    <p:extLst>
      <p:ext uri="{BB962C8B-B14F-4D97-AF65-F5344CB8AC3E}">
        <p14:creationId xmlns:p14="http://schemas.microsoft.com/office/powerpoint/2010/main" val="29156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미션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9AF1137-4693-38BE-B34C-A28510A71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360199"/>
              </p:ext>
            </p:extLst>
          </p:nvPr>
        </p:nvGraphicFramePr>
        <p:xfrm>
          <a:off x="143226" y="1143119"/>
          <a:ext cx="4327173" cy="5241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2612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554561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97502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00417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생성 및 관리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싱글턴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상속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15324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List&lt;Mission&gt;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availableMission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내 생성 가능한 미션 리스트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List&lt;Mission&gt;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liveMission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현재 활성화 된 미션 리스트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38685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시작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SetMission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메소드로 내부 데이터 초기화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SetMission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 저장된 미션 정보를 획득하여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availableMission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세팅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IEnumerator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GenerateMission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생성 가능한 미션을 확인하고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Mission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변수의 데이터를 가져와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InstantiateMission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전달하는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InstantiateMission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정보를 토대로 미션을 배치하고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liveMission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에다 할당하는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AD7169F-945A-EE81-83BD-FBED9AC1F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48347"/>
              </p:ext>
            </p:extLst>
          </p:nvPr>
        </p:nvGraphicFramePr>
        <p:xfrm>
          <a:off x="4673602" y="1002172"/>
          <a:ext cx="4225571" cy="28333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1910605937"/>
                    </a:ext>
                  </a:extLst>
                </a:gridCol>
                <a:gridCol w="3471100">
                  <a:extLst>
                    <a:ext uri="{9D8B030D-6E8A-4147-A177-3AD203B41FA5}">
                      <a16:colId xmlns:a16="http://schemas.microsoft.com/office/drawing/2014/main" val="3774092977"/>
                    </a:ext>
                  </a:extLst>
                </a:gridCol>
              </a:tblGrid>
              <a:tr h="44714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30825"/>
                  </a:ext>
                </a:extLst>
              </a:tr>
              <a:tr h="7354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개요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데이터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18297"/>
                  </a:ext>
                </a:extLst>
              </a:tr>
              <a:tr h="7393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Id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고유번호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위도 정보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경도 정보 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488603"/>
                  </a:ext>
                </a:extLst>
              </a:tr>
              <a:tr h="8125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OnMouseDown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사용자와 미션포인트간 거리 판단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올바른 접근일 경우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MissionBehaviour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스크립트 호출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8872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EEAE6F9-70AF-00AE-2456-0A29BB11B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244344"/>
              </p:ext>
            </p:extLst>
          </p:nvPr>
        </p:nvGraphicFramePr>
        <p:xfrm>
          <a:off x="4673602" y="3896328"/>
          <a:ext cx="4225571" cy="27344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1910605937"/>
                    </a:ext>
                  </a:extLst>
                </a:gridCol>
                <a:gridCol w="3471100">
                  <a:extLst>
                    <a:ext uri="{9D8B030D-6E8A-4147-A177-3AD203B41FA5}">
                      <a16:colId xmlns:a16="http://schemas.microsoft.com/office/drawing/2014/main" val="3774092977"/>
                    </a:ext>
                  </a:extLst>
                </a:gridCol>
              </a:tblGrid>
              <a:tr h="44714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30825"/>
                  </a:ext>
                </a:extLst>
              </a:tr>
              <a:tr h="7354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개요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스크립트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18297"/>
                  </a:ext>
                </a:extLst>
              </a:tr>
              <a:tr h="7393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488603"/>
                  </a:ext>
                </a:extLst>
              </a:tr>
              <a:tr h="8125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MiniTapped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minigame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）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포인트에 해당하는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미니게임 미션으로 씬 전환을 수행하는 스크립트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88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58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미션 배치 알고리즘 흐름도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3" name="그림 2" descr="텍스트, 지도, 실내이(가) 표시된 사진&#10;&#10;자동 생성된 설명">
            <a:extLst>
              <a:ext uri="{FF2B5EF4-FFF2-40B4-BE49-F238E27FC236}">
                <a16:creationId xmlns:a16="http://schemas.microsoft.com/office/drawing/2014/main" id="{F75949C3-378B-13C0-B76E-869461081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1" y="1633579"/>
            <a:ext cx="8335538" cy="44487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1B96D-1BDD-43FB-840F-0DC00375471C}"/>
              </a:ext>
            </a:extLst>
          </p:cNvPr>
          <p:cNvSpPr/>
          <p:nvPr/>
        </p:nvSpPr>
        <p:spPr>
          <a:xfrm>
            <a:off x="404231" y="1614397"/>
            <a:ext cx="5793370" cy="446797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BF861E-F06F-3E0E-14BA-B52173EEFC0C}"/>
              </a:ext>
            </a:extLst>
          </p:cNvPr>
          <p:cNvSpPr/>
          <p:nvPr/>
        </p:nvSpPr>
        <p:spPr>
          <a:xfrm>
            <a:off x="6581423" y="1608838"/>
            <a:ext cx="1969912" cy="446797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67EC1-F188-6539-C4AB-CD40254B92C5}"/>
              </a:ext>
            </a:extLst>
          </p:cNvPr>
          <p:cNvSpPr txBox="1"/>
          <p:nvPr/>
        </p:nvSpPr>
        <p:spPr>
          <a:xfrm>
            <a:off x="592666" y="1425938"/>
            <a:ext cx="2590802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미션 배치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MissionManager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dirty="0">
              <a:solidFill>
                <a:schemeClr val="accent4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C626E-21F4-0C6D-5758-F41172B40F38}"/>
              </a:ext>
            </a:extLst>
          </p:cNvPr>
          <p:cNvSpPr txBox="1"/>
          <p:nvPr/>
        </p:nvSpPr>
        <p:spPr>
          <a:xfrm>
            <a:off x="6166556" y="998224"/>
            <a:ext cx="2799645" cy="58477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미션 연결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(Mission/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MissionBehaviour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dirty="0">
              <a:solidFill>
                <a:schemeClr val="accent4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99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</a:t>
            </a:r>
            <a:r>
              <a:rPr lang="en-US" altLang="ko-KR" dirty="0"/>
              <a:t> </a:t>
            </a:r>
            <a:r>
              <a:rPr lang="ko-KR" altLang="en-US" dirty="0"/>
              <a:t>클래스 상세 설계</a:t>
            </a:r>
            <a:r>
              <a:rPr lang="en-US" altLang="ko-KR" dirty="0"/>
              <a:t>(</a:t>
            </a:r>
            <a:r>
              <a:rPr lang="ko-KR" altLang="en-US" dirty="0"/>
              <a:t>플레이어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BC6D37-0A26-BFFD-1402-8E6436D86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83951"/>
              </p:ext>
            </p:extLst>
          </p:nvPr>
        </p:nvGraphicFramePr>
        <p:xfrm>
          <a:off x="346427" y="1512711"/>
          <a:ext cx="4304595" cy="4616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8580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53601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765562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PlayerManager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5034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객체 관리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싱글턴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상속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12632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&lt;&lt;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SerializeField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currentPlayer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데이터를 저장하는 공간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77418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메소드를 이용하여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 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서버에서 플레이어 정보를 불러와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current Player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세팅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SaveData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본 플레이어 데이터를 서버로 저장하는 메소드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 저장된 플레이어 정보를 받아오는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076942-F1EA-1344-0662-6ABE4AC47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46355"/>
              </p:ext>
            </p:extLst>
          </p:nvPr>
        </p:nvGraphicFramePr>
        <p:xfrm>
          <a:off x="5072242" y="1907821"/>
          <a:ext cx="3838220" cy="3555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310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152910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50938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PlayerData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061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데이터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04946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Level / Exp / Credit / Info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관련 정보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4946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 초기화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이외의 필요한 기능들은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필드의 프로퍼티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(Getter/Setter)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 대체 가능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59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위치 정보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D76879-BBEB-590F-4081-966D1E106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023156"/>
              </p:ext>
            </p:extLst>
          </p:nvPr>
        </p:nvGraphicFramePr>
        <p:xfrm>
          <a:off x="259645" y="1586089"/>
          <a:ext cx="4225573" cy="4001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PositionManager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위치 관련 동작을 관리하는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위도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경도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boolean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isInPlace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범위 안인지 판단하는 계산용 변수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기본적인 필드 초기화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GetPosition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 위치 확인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GPSManager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사용한다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MeasureByHaver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(double Latitude, 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하버사인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거리 계산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받아온 데이터와 내부 필드와 거리를 계산하는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1902F5-EEB0-6A49-5281-C60C82F03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704445"/>
              </p:ext>
            </p:extLst>
          </p:nvPr>
        </p:nvGraphicFramePr>
        <p:xfrm>
          <a:off x="4658782" y="1586089"/>
          <a:ext cx="4225573" cy="3685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GPSManager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GPS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현재 위치 정보를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수신받는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경도 정보 저장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위치 파악 서비스로부터 위치 정보를 받아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Latitude/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데이터를 집어넣는다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0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씬 전환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32035A8-57F7-C802-05A5-E4F251597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25398"/>
              </p:ext>
            </p:extLst>
          </p:nvPr>
        </p:nvGraphicFramePr>
        <p:xfrm>
          <a:off x="4572000" y="1907821"/>
          <a:ext cx="4225573" cy="42161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SceneTransManager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유니티 씬 전환을 위한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</a:t>
                      </a:r>
                      <a:endParaRPr lang="ko-KR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IEnumerator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List&lt;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ObjectsToMove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）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비동기적으로 로드시킨 후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이벤트 발생 이후 씬 전환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objectsToMove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특정 오브젝트를 씬 이동시킬 수 있다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GoToScene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List&lt;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ObjectsToMove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코루틴으로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동작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82ACE3-543B-0B64-B1B8-A9C7B618C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92515"/>
              </p:ext>
            </p:extLst>
          </p:nvPr>
        </p:nvGraphicFramePr>
        <p:xfrm>
          <a:off x="136619" y="1930399"/>
          <a:ext cx="4225573" cy="36406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57554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LoadingScreenManager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창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nextScene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완료시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넘어갈 씬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&lt;&lt;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SerializeField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&gt;&gt; Image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progressBar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바 이미지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()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호출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호출하여 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로드하면서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창을 띄워주는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불완전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로딩스크린 표시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코루틴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종료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기타 미니게임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Picture 2" descr="C:\Users\see48\Desktop\미니게임\골프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6" y="3185953"/>
            <a:ext cx="1814303" cy="3054527"/>
          </a:xfrm>
          <a:prstGeom prst="rect">
            <a:avLst/>
          </a:prstGeom>
          <a:noFill/>
        </p:spPr>
      </p:pic>
      <p:pic>
        <p:nvPicPr>
          <p:cNvPr id="11" name="Picture 2" descr="C:\Users\see48\Desktop\미니게임\농구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3760" y="3185954"/>
            <a:ext cx="1814304" cy="305452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985574" y="1165224"/>
            <a:ext cx="1505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풍선 맞추기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5" y="2855783"/>
            <a:ext cx="1821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골프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942" y="1165223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나눔바른고딕OTF"/>
                <a:ea typeface="나눔바른고딕OTF"/>
              </a:rPr>
              <a:t>RC</a:t>
            </a:r>
            <a:r>
              <a:rPr lang="ko-KR" altLang="en-US" sz="1400" dirty="0">
                <a:latin typeface="나눔바른고딕OTF"/>
                <a:ea typeface="나눔바른고딕OTF"/>
              </a:rPr>
              <a:t>카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  <p:pic>
        <p:nvPicPr>
          <p:cNvPr id="4098" name="Picture 2" descr="C:\Users\see48\Desktop\종설기\미니게임\미니게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00" y="1567995"/>
            <a:ext cx="1704521" cy="286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ee48\Desktop\종설기\미니게임\미니게임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11" y="1567995"/>
            <a:ext cx="1712630" cy="288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ee48\Desktop\종설기\미니게임\양궁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40" y="3185953"/>
            <a:ext cx="1814303" cy="305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69758" y="2848956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농구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0040" y="2848955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양궁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13967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FF938E-0802-B96D-C010-C4D9EA933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1" y="1704673"/>
            <a:ext cx="8468895" cy="4291825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스크립트 구성도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C263B06-3A8A-DB5E-8BA8-D66B0B8A5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F9671F-EDDC-C7F8-61B7-CA4857D9BC90}"/>
              </a:ext>
            </a:extLst>
          </p:cNvPr>
          <p:cNvSpPr/>
          <p:nvPr/>
        </p:nvSpPr>
        <p:spPr>
          <a:xfrm>
            <a:off x="262211" y="1659466"/>
            <a:ext cx="2526144" cy="439137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98E0D4-C3EE-422E-8888-8041B6AE5D8D}"/>
              </a:ext>
            </a:extLst>
          </p:cNvPr>
          <p:cNvSpPr/>
          <p:nvPr/>
        </p:nvSpPr>
        <p:spPr>
          <a:xfrm>
            <a:off x="3406165" y="1676400"/>
            <a:ext cx="2430191" cy="110066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50791-CB8B-584B-0CCB-FA22897D8195}"/>
              </a:ext>
            </a:extLst>
          </p:cNvPr>
          <p:cNvSpPr/>
          <p:nvPr/>
        </p:nvSpPr>
        <p:spPr>
          <a:xfrm>
            <a:off x="3406165" y="3268131"/>
            <a:ext cx="5320146" cy="1190979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F2139-2456-BAEF-5756-5AF9285EC7A0}"/>
              </a:ext>
            </a:extLst>
          </p:cNvPr>
          <p:cNvSpPr txBox="1"/>
          <p:nvPr/>
        </p:nvSpPr>
        <p:spPr>
          <a:xfrm>
            <a:off x="334135" y="1411498"/>
            <a:ext cx="782544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43F4BB-AEBE-897F-6233-4007636BF60B}"/>
              </a:ext>
            </a:extLst>
          </p:cNvPr>
          <p:cNvSpPr txBox="1"/>
          <p:nvPr/>
        </p:nvSpPr>
        <p:spPr>
          <a:xfrm>
            <a:off x="3453082" y="1413965"/>
            <a:ext cx="1307306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오브젝트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8F56B-2103-A313-F9FA-75A9ED07E5D3}"/>
              </a:ext>
            </a:extLst>
          </p:cNvPr>
          <p:cNvSpPr txBox="1"/>
          <p:nvPr/>
        </p:nvSpPr>
        <p:spPr>
          <a:xfrm>
            <a:off x="3453082" y="3020163"/>
            <a:ext cx="1307306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관련</a:t>
            </a:r>
          </a:p>
        </p:txBody>
      </p:sp>
    </p:spTree>
    <p:extLst>
      <p:ext uri="{BB962C8B-B14F-4D97-AF65-F5344CB8AC3E}">
        <p14:creationId xmlns:p14="http://schemas.microsoft.com/office/powerpoint/2010/main" val="40324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29DBB97-4C0C-9F47-D61B-84E7C4B32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863647"/>
              </p:ext>
            </p:extLst>
          </p:nvPr>
        </p:nvGraphicFramePr>
        <p:xfrm>
          <a:off x="174977" y="917019"/>
          <a:ext cx="8483601" cy="54555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4736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696886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92897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0291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지표면을 기준으로 공간을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걸어잠구는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 오브젝트의 기반이 되는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0451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인스턴스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LockedPlane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 변수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32903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변수를 세팅한다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고정된 지표면 변경 감지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각 프레임마다 계속 확인한다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keepPlane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 중 추적 가능한 지표면을 기준삼아 내부변수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세팅하고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해당 공간 이외의 구간에서 오브젝트를 비활성화 시키는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DisableNewPlanes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ARPlanesCHangedEventArgs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args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안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planesChanged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이벤트 처리기에 등록시킬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기능은 위와 동일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3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EAE673-9E7A-091E-1ADB-A3A2B048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97894"/>
              </p:ext>
            </p:extLst>
          </p:nvPr>
        </p:nvGraphicFramePr>
        <p:xfrm>
          <a:off x="250470" y="1061154"/>
          <a:ext cx="4197352" cy="53848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9433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47919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00488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CarGameManager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7111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 처리 및 게임 흐름 제어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261164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float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timeLimit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인게임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제한시간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playerScore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플레이어가 얻은 점수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Text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timeText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시간 표시용 변수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Text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ScoreText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지금까지 얻은 점수 표시용 변수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resultScore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세션 최종 점수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입출력용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60156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 초기화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timeLimit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30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초 찍을 때 까지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deltaTime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으로 카운트하고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카운트가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30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초 찍으면 점수 데이터를 밖으로 빼내는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889396-A233-8705-AE47-D6AA309E1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25990"/>
              </p:ext>
            </p:extLst>
          </p:nvPr>
        </p:nvGraphicFramePr>
        <p:xfrm>
          <a:off x="4788605" y="1061155"/>
          <a:ext cx="4104925" cy="5569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2929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37199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24177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ReticleBehaviour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6704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지표면에다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Raycast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발사하고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Raycast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가 찍은 위치를 기준으로 화면에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표시해주는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22956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Reticle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표시용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CurrentPlane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땅바닥 찍혔을 때 해당 바닥 저장용 변수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78272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기본적인 필드 변수 세팅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이용해 계속해서 바닥을 찍고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설치하는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2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524" y="624828"/>
            <a:ext cx="6623050" cy="62305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26693" y="1111832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주제 개요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2026693" y="1579256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전체 시나리오 및 구성도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2026693" y="2073228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클라이언트 상세 설계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2567200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서버 상세 설계</a:t>
            </a:r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3061172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05</a:t>
            </a:r>
            <a:r>
              <a:rPr lang="en-US" altLang="ko-KR" dirty="0"/>
              <a:t> </a:t>
            </a:r>
            <a:r>
              <a:rPr lang="ko-KR" altLang="en-US" dirty="0"/>
              <a:t>개발 환경 및 개발 방법</a:t>
            </a:r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355514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06</a:t>
            </a:r>
            <a:r>
              <a:rPr lang="en-US" altLang="ko-KR" dirty="0"/>
              <a:t> </a:t>
            </a:r>
            <a:r>
              <a:rPr lang="ko-KR" altLang="en-US" dirty="0"/>
              <a:t>데모 환경 및 테스트 설계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450083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08</a:t>
            </a:r>
            <a:r>
              <a:rPr lang="en-US" altLang="ko-KR" dirty="0"/>
              <a:t> </a:t>
            </a:r>
            <a:r>
              <a:rPr lang="ko-KR" altLang="en-US" dirty="0"/>
              <a:t>종합 설계 수행 일정</a:t>
            </a:r>
          </a:p>
        </p:txBody>
      </p:sp>
      <p:sp>
        <p:nvSpPr>
          <p:cNvPr id="15" name="텍스트 개체 틀 7"/>
          <p:cNvSpPr>
            <a:spLocks noGrp="1"/>
          </p:cNvSpPr>
          <p:nvPr/>
        </p:nvSpPr>
        <p:spPr>
          <a:xfrm>
            <a:off x="2026693" y="4030617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1" i="0" u="none" strike="noStrike" kern="1200" cap="none" spc="0" normalizeH="0" baseline="0" dirty="0">
                <a:solidFill>
                  <a:srgbClr val="053D90"/>
                </a:solidFill>
                <a:latin typeface="+mn-ea"/>
                <a:ea typeface="+mn-ea"/>
                <a:cs typeface="+mn-cs"/>
              </a:rPr>
              <a:t>07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+mn-ea"/>
              </a:rPr>
              <a:t>업무 분담</a:t>
            </a:r>
            <a:endParaRPr kumimoji="0" lang="ko-KR" altLang="en-US" sz="1500" b="0" i="0" u="none" strike="noStrike" kern="1200" cap="none" spc="0" normalizeH="0" baseline="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495803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09</a:t>
            </a:r>
            <a:r>
              <a:rPr lang="en-US" altLang="ko-KR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 및 참고 문헌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자동차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2538FD8-5B46-8DA1-F53E-EC0D048A2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909482"/>
              </p:ext>
            </p:extLst>
          </p:nvPr>
        </p:nvGraphicFramePr>
        <p:xfrm>
          <a:off x="527891" y="1317064"/>
          <a:ext cx="3912521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5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394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크로스헤어가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찍힌 위치를 터치할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오브젝트를 배치해주는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CarPrefab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ReticleBehaviour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Reticle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Car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스크립트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사용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세팅된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변수 없고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Reticle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 지면에 안 묶인 상태에서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 판단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화면이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터치될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경우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표시된 위치에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오브젝트를 하나 만드는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WasTapped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 감지용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EE4E99-7D18-7397-3771-3E89FDEE8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29547"/>
              </p:ext>
            </p:extLst>
          </p:nvPr>
        </p:nvGraphicFramePr>
        <p:xfrm>
          <a:off x="4703590" y="1434643"/>
          <a:ext cx="4255868" cy="44694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9880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9598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3096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732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계속해서 따라다니도록 만들어주는 스크립트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36154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ReticleBehaviour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Reticle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float Speed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속도값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Smoke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히트 이펙트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70366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위치 정보를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trackingPosition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저장해둔 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본인의 위치정보와 계속해서 비교해서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따라다니게 만드는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OnTriggerEnter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(Collider other)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점수 오브젝트 들이받았을 때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점수상승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오브젝트제거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히트 이펙트 발생 등의 작업을 수행하는 메소드 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1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0CC7AD-4A01-DD08-D843-46B0265A5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54447"/>
              </p:ext>
            </p:extLst>
          </p:nvPr>
        </p:nvGraphicFramePr>
        <p:xfrm>
          <a:off x="764957" y="1160689"/>
          <a:ext cx="5579399" cy="5285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6196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4583203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35159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PointObjectManager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04465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들이받을 점수용 오브젝트 생성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2873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PointObjectPrefab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점수용 오브젝트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Point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점수용 오브젝트 스크립트 클래스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9767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사용할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 잠긴 것을 확인하고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SpawnPoint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이용해 해당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오브젝트를 계속해서 뿌려주는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SpawnPoint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plane)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FindRandomLocation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메소드를 이용해 적당한 위치를 찾고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거기에 점수 오브젝트를 생성시키는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Vector3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FindRandomLocation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plane)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RandomInTriangle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 적당한 포인트 설치 위치를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뱉어내는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Vector3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RandomInTriangle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(Vector3 v1, Vector3 v2)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삼각 난수 함수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86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기타 미니게임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33DF49-5CF1-9992-84B3-971B390F7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7870"/>
              </p:ext>
            </p:extLst>
          </p:nvPr>
        </p:nvGraphicFramePr>
        <p:xfrm>
          <a:off x="4572000" y="918276"/>
          <a:ext cx="4233333" cy="2829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85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747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378625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농구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7874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골대에 공을 집어넣는 미니게임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77226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농구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골대를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BasketBallGameRefree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충돌 판정 계산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점수를  계산하는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슛 관련 스크립트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C1B9C1-DA21-48D1-AFD8-AEAF5AD5A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53386"/>
              </p:ext>
            </p:extLst>
          </p:nvPr>
        </p:nvGraphicFramePr>
        <p:xfrm>
          <a:off x="338667" y="941162"/>
          <a:ext cx="3918168" cy="2633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583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858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29555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양궁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2993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과녁에 화살을 맞추는 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5744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양궁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과녁을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ArcherGameRefree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충돌 판정 계산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점수를  계산하는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발사 관련 스크립트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318B2C6-B21F-9D9D-83DF-A8919CB76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148513"/>
              </p:ext>
            </p:extLst>
          </p:nvPr>
        </p:nvGraphicFramePr>
        <p:xfrm>
          <a:off x="338667" y="3868369"/>
          <a:ext cx="3830543" cy="273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3938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14660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4559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사격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5345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풍선을 사격하여 터트리는 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332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BalloonGameManager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사격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BalloonGameShooter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카메라 인식형 사격 구현 클래스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D21FEF-66BE-470A-8DCA-7BE465D77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372684"/>
              </p:ext>
            </p:extLst>
          </p:nvPr>
        </p:nvGraphicFramePr>
        <p:xfrm>
          <a:off x="4572000" y="3856509"/>
          <a:ext cx="4233333" cy="25555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856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7477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16771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골프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1118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홀에 골프공을 집어넣는 미니게임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5276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농구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필드를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샷 관련 스크립트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31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시스템 구성도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D86C0E-61E6-6C99-07D3-FA0ADE644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264" y="757844"/>
            <a:ext cx="9430192" cy="47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CA20EF0-0461-0C0D-BEF6-5838127BB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904" y="2022403"/>
            <a:ext cx="2268191" cy="97057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4045FFB-6589-D4B6-B397-7E5D841BB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84" y="2992978"/>
            <a:ext cx="1987430" cy="84946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32EDD9-97CB-B65A-D2DF-98CA95A7CCA4}"/>
              </a:ext>
            </a:extLst>
          </p:cNvPr>
          <p:cNvSpPr/>
          <p:nvPr/>
        </p:nvSpPr>
        <p:spPr>
          <a:xfrm>
            <a:off x="652069" y="4904005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클래스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5F479-FF56-E2EF-49E4-94F67D701FA6}"/>
              </a:ext>
            </a:extLst>
          </p:cNvPr>
          <p:cNvSpPr/>
          <p:nvPr/>
        </p:nvSpPr>
        <p:spPr>
          <a:xfrm>
            <a:off x="2741562" y="4892716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채팅 클래스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1E4C43-9265-3158-5D88-8699F000C123}"/>
              </a:ext>
            </a:extLst>
          </p:cNvPr>
          <p:cNvSpPr/>
          <p:nvPr/>
        </p:nvSpPr>
        <p:spPr>
          <a:xfrm>
            <a:off x="4830970" y="4892714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친구창</a:t>
            </a:r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클래스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A149F5-E9DF-0ED1-8763-4443987601F0}"/>
              </a:ext>
            </a:extLst>
          </p:cNvPr>
          <p:cNvSpPr/>
          <p:nvPr/>
        </p:nvSpPr>
        <p:spPr>
          <a:xfrm>
            <a:off x="6920378" y="4892713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입출력</a:t>
            </a:r>
            <a:endParaRPr lang="en-US" altLang="ko-KR" dirty="0">
              <a:solidFill>
                <a:srgbClr val="E033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1B1C3D-2698-05A1-CA57-B29F75E3ECC5}"/>
              </a:ext>
            </a:extLst>
          </p:cNvPr>
          <p:cNvCxnSpPr>
            <a:cxnSpLocks/>
          </p:cNvCxnSpPr>
          <p:nvPr/>
        </p:nvCxnSpPr>
        <p:spPr>
          <a:xfrm flipH="1">
            <a:off x="1477501" y="3700125"/>
            <a:ext cx="2010094" cy="1052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BEC2A88-CC9E-3A62-91C9-729AD3302602}"/>
              </a:ext>
            </a:extLst>
          </p:cNvPr>
          <p:cNvCxnSpPr>
            <a:cxnSpLocks/>
          </p:cNvCxnSpPr>
          <p:nvPr/>
        </p:nvCxnSpPr>
        <p:spPr>
          <a:xfrm>
            <a:off x="5656402" y="3700125"/>
            <a:ext cx="2010097" cy="1063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B26D1BB-FAC0-C3DF-7E81-EA7B34626BB7}"/>
              </a:ext>
            </a:extLst>
          </p:cNvPr>
          <p:cNvCxnSpPr>
            <a:cxnSpLocks/>
          </p:cNvCxnSpPr>
          <p:nvPr/>
        </p:nvCxnSpPr>
        <p:spPr>
          <a:xfrm flipH="1">
            <a:off x="3578284" y="3842444"/>
            <a:ext cx="406694" cy="91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B7D7-5A31-7010-0460-A1C81CC46AB2}"/>
              </a:ext>
            </a:extLst>
          </p:cNvPr>
          <p:cNvCxnSpPr>
            <a:cxnSpLocks/>
          </p:cNvCxnSpPr>
          <p:nvPr/>
        </p:nvCxnSpPr>
        <p:spPr>
          <a:xfrm>
            <a:off x="5159024" y="3894101"/>
            <a:ext cx="497379" cy="869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55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기능 시퀀스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D86C0E-61E6-6C99-07D3-FA0ADE644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466" y="757018"/>
            <a:ext cx="9430192" cy="47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99586072">
            <a:extLst>
              <a:ext uri="{FF2B5EF4-FFF2-40B4-BE49-F238E27FC236}">
                <a16:creationId xmlns:a16="http://schemas.microsoft.com/office/drawing/2014/main" id="{06DFA290-78C9-753C-D9B7-DA713AB4A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66" y="1196622"/>
            <a:ext cx="5293101" cy="490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입출력 기능 시퀀스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D9ABD61-4431-8FC5-D7F2-A8D08DAB2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407" y="1580445"/>
            <a:ext cx="10351301" cy="55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99523864">
            <a:extLst>
              <a:ext uri="{FF2B5EF4-FFF2-40B4-BE49-F238E27FC236}">
                <a16:creationId xmlns:a16="http://schemas.microsoft.com/office/drawing/2014/main" id="{B8D92304-7DDA-4C5F-508A-E3720C22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07" y="2037644"/>
            <a:ext cx="6249063" cy="278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EC4041-3894-BF53-4E42-6EED211D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361962"/>
              </p:ext>
            </p:extLst>
          </p:nvPr>
        </p:nvGraphicFramePr>
        <p:xfrm>
          <a:off x="527891" y="1317064"/>
          <a:ext cx="7886700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8159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6478541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MainManager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 초기화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연결 작업을 수행하고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클라이언트가 서버에 요구하는 동작들을 비동기적으로 수행하는 메인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var bro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서버와의 연결 및 초기화 시도 결과를 담아낼 변수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 초기화 및 응답 확인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async void Action()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클라이언트가 서버에 요청하는 동작들을 비동기적으로 수행하는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12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채팅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F729A9-CE03-EA89-63FD-CCB879C15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33999"/>
              </p:ext>
            </p:extLst>
          </p:nvPr>
        </p:nvGraphicFramePr>
        <p:xfrm>
          <a:off x="237067" y="1022750"/>
          <a:ext cx="8534400" cy="57183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3803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7010597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354987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ChatChannelManager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37139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리스트 및 입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퇴장을 관리하는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562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방 고유번호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channelList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목록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객체들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을 담아낼 리스트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chatStatus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채팅이 가능한 상태인지 나타내는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값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isConnected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참가했던 상태인지 나타내는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값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342931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리스트를 화면에 표현할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실행 및 채팅서버 연결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GetChatStatus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 가능한 상태인지 확인하는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EnterChannel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객체를 매개변수로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CreateRoom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생성하는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객체를 매개변수로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RemoveRoom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제거하는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참가자가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명이 되면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채팅방이 자동으로 없어지도록 로직을 설계하였다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ReEnterChannel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재접속하는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5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채팅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EC4041-3894-BF53-4E42-6EED211D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63323"/>
              </p:ext>
            </p:extLst>
          </p:nvPr>
        </p:nvGraphicFramePr>
        <p:xfrm>
          <a:off x="4511361" y="988884"/>
          <a:ext cx="4470357" cy="54567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81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67218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14362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ChatManager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8809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 시스템을 관리하는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70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mNickname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 닉네임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maxLength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한 번에 입력 가능한 최대 문자열 길이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message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유저가 입력한 채팅 메시지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28718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입장 시 수행되는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나갈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수행되는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Chat(string message)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받은 메시지를 송수신 담당하는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LeaveChannel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퇴장 관련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0924B7-6A76-342F-7524-375B87F8E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334271"/>
              </p:ext>
            </p:extLst>
          </p:nvPr>
        </p:nvGraphicFramePr>
        <p:xfrm>
          <a:off x="141382" y="988884"/>
          <a:ext cx="4084856" cy="5456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934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355511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55649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ChatNodeObject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7219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각 채팅방의 고유 정보들에 대한 데이터를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담고있는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생성할 때 객체로 따로 선언하여 사용할 목적에 있다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239434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groupName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이름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고유 번호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host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처음 생성한 호스트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joinedUserCount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참가한 유저의 수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participants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참가한 참가자들의 닉네임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ushort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port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포트 번호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63454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groupName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string host, 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joinedUserCount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string participants,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ushort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port):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새로 생성 시 실행되는 생성자로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고유 정보들을 담게 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1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 err="1"/>
              <a:t>친구창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F729A9-CE03-EA89-63FD-CCB879C15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06682"/>
              </p:ext>
            </p:extLst>
          </p:nvPr>
        </p:nvGraphicFramePr>
        <p:xfrm>
          <a:off x="1212807" y="1367063"/>
          <a:ext cx="6718386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9558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551882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FriendManager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요청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요청 수락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거절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리스트 가져오기 등 클라이언트에 제공하는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var bro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 보낸 요청에 대한 응답 메시지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List&lt;Tuple&lt;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string,string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requestFriendList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친구요청 받은 목록을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튜플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형식으로 저장하기 위함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SendFriendRequest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nickname)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다른 유저에게 친구요청을 보내는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친구요청을 보낼 유저의 닉네임을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GetReceivedRequestFriend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받은 친구 요청 내역이 있는지 확인하는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ApplyFriend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요청을 수락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거절하는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GetFriendList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목록을 보여주는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1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배경</a:t>
            </a:r>
            <a:endParaRPr lang="en-US" altLang="ko-KR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1828973" y="1808777"/>
            <a:ext cx="785656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캐치몬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‘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소울캐쳐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포켓몬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비슷한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게임의 형태가 지배적임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738662" y="4449060"/>
            <a:ext cx="7856562" cy="11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수집형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게임의 틀을 벗어나서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 세계에서의 랜드마크를 기반으로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주도적으로 컨텐츠를 탐험하고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타인과 상호작용하는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형태의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 descr="무대, 레이저, 옅은, 밤하늘이(가) 표시된 사진&#10;&#10;자동 생성된 설명">
            <a:extLst>
              <a:ext uri="{FF2B5EF4-FFF2-40B4-BE49-F238E27FC236}">
                <a16:creationId xmlns:a16="http://schemas.microsoft.com/office/drawing/2014/main" id="{C64F53D6-14AA-1FDA-1DB0-3BDBAEFE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7" y="3826780"/>
            <a:ext cx="4415671" cy="2870186"/>
          </a:xfrm>
          <a:prstGeom prst="rect">
            <a:avLst/>
          </a:prstGeom>
        </p:spPr>
      </p:pic>
      <p:pic>
        <p:nvPicPr>
          <p:cNvPr id="3" name="_x147307520" descr="EMB0000329800fd">
            <a:extLst>
              <a:ext uri="{FF2B5EF4-FFF2-40B4-BE49-F238E27FC236}">
                <a16:creationId xmlns:a16="http://schemas.microsoft.com/office/drawing/2014/main" id="{3F2A6E3B-07F2-8C5E-C1D0-F4E598F7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67" y="977934"/>
            <a:ext cx="3160713" cy="17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147308480" descr="EMB0000329800ec">
            <a:extLst>
              <a:ext uri="{FF2B5EF4-FFF2-40B4-BE49-F238E27FC236}">
                <a16:creationId xmlns:a16="http://schemas.microsoft.com/office/drawing/2014/main" id="{E20B820D-AA2E-6649-0164-2C73053C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67" y="1408931"/>
            <a:ext cx="3267771" cy="19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00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데이터 입출력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577270C-AF00-ACCC-F07D-344B505C7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8754"/>
              </p:ext>
            </p:extLst>
          </p:nvPr>
        </p:nvGraphicFramePr>
        <p:xfrm>
          <a:off x="325882" y="1253067"/>
          <a:ext cx="4246118" cy="52820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8138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87980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15934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LoginManager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1432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기능을 제공하는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064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loginCustomid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loginCustompw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signupCustomid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signupCustompw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 nickname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입력할 수 있는 텍스트 바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nicknamePanel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화면에 띄울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16529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스크립트 실행 시 처음 실행되는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서버와 연결 및 연결 성공 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불러온다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과정을 거친 이후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씬으로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전환 시 요청에 응답하는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Login(string id, string pw)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 과정을 지원하는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password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id, string pw, string nickname)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과정을 지원하는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id, password,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닉네임을 받는다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B3534E6-8F8F-617E-8843-C3DE72D13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850468"/>
              </p:ext>
            </p:extLst>
          </p:nvPr>
        </p:nvGraphicFramePr>
        <p:xfrm>
          <a:off x="4730044" y="1490133"/>
          <a:ext cx="3912521" cy="4633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5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394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0659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GameDataManager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79413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로부터 가져오거나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갱신시켜주는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75025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level / exp / credit / info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 정보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gamePoint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 게임에서 사용되는 게임 포인트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48824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GameDataInsert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 삽입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GameDataGet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로부터 가져오는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GameDataUpdate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업데이트 해주는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87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30FFA8B-0C75-195C-9971-E45804BD3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258707"/>
              </p:ext>
            </p:extLst>
          </p:nvPr>
        </p:nvGraphicFramePr>
        <p:xfrm>
          <a:off x="1331494" y="1935288"/>
          <a:ext cx="6096000" cy="32783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69704141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5393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Application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Unity 2019.3.13f1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634339"/>
                  </a:ext>
                </a:extLst>
              </a:tr>
              <a:tr h="2544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 foundation 2.1.8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2812"/>
                  </a:ext>
                </a:extLst>
              </a:tr>
              <a:tr h="4436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ARcore xr plugin 2.1.8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155736"/>
                  </a:ext>
                </a:extLst>
              </a:tr>
              <a:tr h="2544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XR plugin management 3.2.15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92930"/>
                  </a:ext>
                </a:extLst>
              </a:tr>
              <a:tr h="254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OTF" pitchFamily="18" charset="-127"/>
                          <a:ea typeface="나눔바른고딕OTF" pitchFamily="18" charset="-127"/>
                        </a:rPr>
                        <a:t>안드로이드 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Gradle 6.1.1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259708"/>
                  </a:ext>
                </a:extLst>
              </a:tr>
              <a:tr h="2544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OTF" pitchFamily="18" charset="-127"/>
                          <a:ea typeface="나눔바른고딕OTF" pitchFamily="18" charset="-127"/>
                        </a:rPr>
                        <a:t>유니티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Unity UI Toolkit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653099"/>
                  </a:ext>
                </a:extLst>
              </a:tr>
              <a:tr h="333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Mapbox SDK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0253"/>
                  </a:ext>
                </a:extLst>
              </a:tr>
              <a:tr h="2544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Server &amp; DB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뒤끝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API &amp; MySQL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663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8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44BB17A-90AC-AAC7-0D46-AE1CFC89DBB7}"/>
              </a:ext>
            </a:extLst>
          </p:cNvPr>
          <p:cNvSpPr/>
          <p:nvPr/>
        </p:nvSpPr>
        <p:spPr>
          <a:xfrm>
            <a:off x="3159587" y="930888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40700-BE18-C1FF-EEA5-A195D8C07792}"/>
              </a:ext>
            </a:extLst>
          </p:cNvPr>
          <p:cNvSpPr txBox="1"/>
          <p:nvPr/>
        </p:nvSpPr>
        <p:spPr>
          <a:xfrm>
            <a:off x="3159586" y="2805456"/>
            <a:ext cx="282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Mapbox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SDK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게임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Picture 4" descr="Google, google map, location, location place, map, pin, place">
            <a:extLst>
              <a:ext uri="{FF2B5EF4-FFF2-40B4-BE49-F238E27FC236}">
                <a16:creationId xmlns:a16="http://schemas.microsoft.com/office/drawing/2014/main" id="{A706B6B4-B09E-A757-C88A-D4A67C9B3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94" y="1361788"/>
            <a:ext cx="1078185" cy="107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ty, unity 3d, logo">
            <a:extLst>
              <a:ext uri="{FF2B5EF4-FFF2-40B4-BE49-F238E27FC236}">
                <a16:creationId xmlns:a16="http://schemas.microsoft.com/office/drawing/2014/main" id="{C4D33F19-D067-3D65-D629-ED31C7C2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679" y="1453933"/>
            <a:ext cx="1125282" cy="112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E68C56-B033-818C-4C92-42ACAD741031}"/>
              </a:ext>
            </a:extLst>
          </p:cNvPr>
          <p:cNvSpPr/>
          <p:nvPr/>
        </p:nvSpPr>
        <p:spPr>
          <a:xfrm>
            <a:off x="919163" y="3805953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7F6AB2-B328-DA9A-F6A5-B3601534C007}"/>
              </a:ext>
            </a:extLst>
          </p:cNvPr>
          <p:cNvSpPr/>
          <p:nvPr/>
        </p:nvSpPr>
        <p:spPr>
          <a:xfrm>
            <a:off x="5360238" y="3805953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75DA4-1E1B-1EC3-94FC-C002E188120A}"/>
              </a:ext>
            </a:extLst>
          </p:cNvPr>
          <p:cNvSpPr txBox="1"/>
          <p:nvPr/>
        </p:nvSpPr>
        <p:spPr>
          <a:xfrm>
            <a:off x="879388" y="5606824"/>
            <a:ext cx="290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뒤끝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서버 및 커뮤니티 기능 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DFC92E-5DBF-FF51-06BC-66EA88B240D0}"/>
              </a:ext>
            </a:extLst>
          </p:cNvPr>
          <p:cNvSpPr txBox="1"/>
          <p:nvPr/>
        </p:nvSpPr>
        <p:spPr>
          <a:xfrm>
            <a:off x="5557461" y="5615220"/>
            <a:ext cx="2430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뒤끝 베이스를 이용해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저장 및 관리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5D0A65-28ED-A773-B9C2-8E93B641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62" y="4229899"/>
            <a:ext cx="2238375" cy="11049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152124C-615C-F28E-8FF2-FF4E12845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326" y="4353724"/>
            <a:ext cx="1714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 가입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694905"/>
              </p:ext>
            </p:extLst>
          </p:nvPr>
        </p:nvGraphicFramePr>
        <p:xfrm>
          <a:off x="5619600" y="1469894"/>
          <a:ext cx="3061555" cy="340897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706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267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기존에 등록한 </a:t>
                      </a:r>
                      <a:r>
                        <a:rPr lang="en-US" altLang="ko-KR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ID/PW</a:t>
                      </a: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로그인이 제대로 진행되는 지 확인</a:t>
                      </a:r>
                      <a:r>
                        <a:rPr lang="en-US" altLang="ko-KR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새로운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ID/PW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회원가입이 제대로 진행되는지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>
            <a:extLst>
              <a:ext uri="{FF2B5EF4-FFF2-40B4-BE49-F238E27FC236}">
                <a16:creationId xmlns:a16="http://schemas.microsoft.com/office/drawing/2014/main" id="{9051D82D-A8EA-45E2-ADA9-FC717D6F3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0798" y="984239"/>
            <a:ext cx="5214910" cy="542078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메인 화면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4780"/>
              </p:ext>
            </p:extLst>
          </p:nvPr>
        </p:nvGraphicFramePr>
        <p:xfrm>
          <a:off x="5619600" y="1469894"/>
          <a:ext cx="3061555" cy="340897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706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267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제대로 플레이어 데이터가 불러와졌는지 확인</a:t>
                      </a:r>
                      <a:endParaRPr lang="en-US" altLang="ko-KR" sz="1400" b="0" i="0" u="none" strike="noStrike" kern="1200" noProof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UI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터치했을 때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해당하는 각 기능으로 제대로 연결되는 지 확인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D837180-CB31-02FC-4FC0-465A7FF61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9" y="1347745"/>
            <a:ext cx="5230044" cy="42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메인 씬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41194"/>
              </p:ext>
            </p:extLst>
          </p:nvPr>
        </p:nvGraphicFramePr>
        <p:xfrm>
          <a:off x="5619601" y="1469894"/>
          <a:ext cx="3061555" cy="38810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614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425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현재 본인의 위치가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화면에 보이는 위치와 동일한지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지점이 랜드마크에 제대로 설치되었는지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포인트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터치시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제대로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미니게임 수행 화면으로 전환되는 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BED1D2-D591-460C-16E7-7AC022CD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7" y="1469894"/>
            <a:ext cx="2466975" cy="4203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4CC2D-68C7-F13B-FB40-86AC810B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97" y="2638747"/>
            <a:ext cx="2132053" cy="1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미니게임 씬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550299"/>
              </p:ext>
            </p:extLst>
          </p:nvPr>
        </p:nvGraphicFramePr>
        <p:xfrm>
          <a:off x="5619601" y="1469894"/>
          <a:ext cx="3061555" cy="38810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614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425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로딩 </a:t>
                      </a:r>
                      <a:r>
                        <a:rPr lang="ko-KR" altLang="en-US" sz="1400" b="0" i="0" u="none" strike="noStrike" kern="1200" noProof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씬이</a:t>
                      </a: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제대로 불러와지는지 확인</a:t>
                      </a:r>
                      <a:endParaRPr lang="en-US" altLang="ko-KR" sz="1400" b="0" i="0" u="none" strike="noStrike" kern="1200" noProof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게임 진행이 원활히 수행되는지 확인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완료시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플레이어 정보와 함께 미니게임 점수가 서버에 등록되는지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BED1D2-D591-460C-16E7-7AC022CD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7" y="1469894"/>
            <a:ext cx="2466975" cy="4203994"/>
          </a:xfrm>
          <a:prstGeom prst="rect">
            <a:avLst/>
          </a:prstGeom>
        </p:spPr>
      </p:pic>
      <p:pic>
        <p:nvPicPr>
          <p:cNvPr id="9" name="Picture 3" descr="C:\Users\see48\Desktop\종설기\미니게임\미니게임2.png">
            <a:extLst>
              <a:ext uri="{FF2B5EF4-FFF2-40B4-BE49-F238E27FC236}">
                <a16:creationId xmlns:a16="http://schemas.microsoft.com/office/drawing/2014/main" id="{B545F870-C1C8-8601-A633-E8F85C62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86" y="1749778"/>
            <a:ext cx="2178320" cy="366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6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업무 분담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54459"/>
              </p:ext>
            </p:extLst>
          </p:nvPr>
        </p:nvGraphicFramePr>
        <p:xfrm>
          <a:off x="-1" y="827313"/>
          <a:ext cx="9144000" cy="6030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1853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05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염민규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이수민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박영훈</a:t>
                      </a:r>
                      <a:endParaRPr lang="en-US" altLang="ko-KR" sz="240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 err="1">
                          <a:latin typeface="나눔바른고딕OTF"/>
                          <a:ea typeface="나눔바른고딕OTF"/>
                        </a:rPr>
                        <a:t>황찬욱</a:t>
                      </a:r>
                      <a:endParaRPr lang="ko-KR" altLang="en-US" sz="240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28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자료수집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뒤끝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API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뒤끝 베이스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 AR Foundation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Framework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Unity UI Toolkit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 AR Foundation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Framework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Unity Mapbox SDK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에서의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Database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사용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26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 계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서버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및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UI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구성도 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GPS</a:t>
                      </a:r>
                      <a:r>
                        <a:rPr lang="ko-KR" altLang="en-US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기반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메인 화면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데이터베이스 설계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26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 현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  <a:endParaRPr 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서버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UI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GPS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baseline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기반</a:t>
                      </a:r>
                      <a:r>
                        <a:rPr lang="ko-KR" altLang="en-US" sz="1400" b="0" u="none" kern="100" spc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메인 화면 구현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미니게임 구현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구축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101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테스트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각 모듈 실험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미니게임 등 게임 세부사항 장애요소 유무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/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실시간 게임 서버 정상적인 작동 유무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/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DB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와 서버의 정상적인 연결 유무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단위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전체적인 게임 흐름 속 장애요소 유무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통합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3.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사용자 입장이 되어 모바일 환경에 실행파일을 설치해보고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호환 및 정상적인 게임 수행에 지장이 없는지 테스트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인수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4.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여러 번 게임을 테스트하며 자잘한 버그 및 게임 밸런스 판단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시스템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완성 이후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내부 특정 요소 업데이트 시 장애요소가 생기는지 유지보수 측면 테스트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 err="1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리그레션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테스트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종합 설계 수행 일정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8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6130"/>
              </p:ext>
            </p:extLst>
          </p:nvPr>
        </p:nvGraphicFramePr>
        <p:xfrm>
          <a:off x="1" y="783857"/>
          <a:ext cx="9143999" cy="6074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1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9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6263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                  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월별</a:t>
                      </a:r>
                    </a:p>
                    <a:p>
                      <a:pPr latinLnBrk="1">
                        <a:defRPr/>
                      </a:pPr>
                      <a:endParaRPr lang="en-US" altLang="ko-KR" sz="1400" dirty="0">
                        <a:latin typeface="나눔바른고딕OTF"/>
                        <a:ea typeface="나눔스퀘어" panose="020B0600000101010101" pitchFamily="50" charset="-127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추진일정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7-9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제안서 제출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시스템 설계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1]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메인 씬 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2]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서버 및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구축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3]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미니게임 구현</a:t>
                      </a:r>
                      <a:endParaRPr lang="en-US" altLang="ko-KR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4]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부가 기능 구현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3244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5]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연동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테스트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보고서 작성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94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발표</a:t>
                      </a:r>
                      <a:r>
                        <a:rPr lang="en-US" altLang="ko-KR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및 시연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협업 </a:t>
            </a:r>
            <a:r>
              <a:rPr lang="en-US" altLang="ko-KR"/>
              <a:t>Github </a:t>
            </a:r>
            <a:r>
              <a:rPr lang="ko-KR" altLang="en-US"/>
              <a:t>주소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380360"/>
            <a:ext cx="9144000" cy="408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en-US" sz="2100" dirty="0"/>
              <a:t>https://github.com/ymg5218/CapstoneARtp.git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60" y="2228995"/>
            <a:ext cx="4624680" cy="3859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see48\Desktop\종설기\미니게임\미니게임2.png">
            <a:extLst>
              <a:ext uri="{FF2B5EF4-FFF2-40B4-BE49-F238E27FC236}">
                <a16:creationId xmlns:a16="http://schemas.microsoft.com/office/drawing/2014/main" id="{CD030B71-BF4E-59CD-64FC-7AA47A02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11" y="1831020"/>
            <a:ext cx="1712630" cy="288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목표</a:t>
            </a:r>
            <a:endParaRPr lang="en-US" altLang="ko-KR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99945" y="1099762"/>
            <a:ext cx="8942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GPS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기술을 이용한 랜드마크 기반 메타버스 모바일게임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9837705-6324-DA24-6414-0EC0C5E9D74E}"/>
              </a:ext>
            </a:extLst>
          </p:cNvPr>
          <p:cNvSpPr/>
          <p:nvPr/>
        </p:nvSpPr>
        <p:spPr>
          <a:xfrm>
            <a:off x="3552753" y="3673419"/>
            <a:ext cx="1619106" cy="625741"/>
          </a:xfrm>
          <a:prstGeom prst="rightArrow">
            <a:avLst>
              <a:gd name="adj1" fmla="val 42792"/>
              <a:gd name="adj2" fmla="val 56113"/>
            </a:avLst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0C84CE-6957-3BEF-C3B7-7269F37E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22" y="3933546"/>
            <a:ext cx="2910119" cy="271611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37D553-18C5-27D2-804E-A4C952D56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01" y="1831549"/>
            <a:ext cx="2466975" cy="4203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8AF354-BBB3-09FA-861D-DA927FDCB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61" y="3000402"/>
            <a:ext cx="2132053" cy="1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참고 문헌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951950"/>
            <a:ext cx="9144000" cy="338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VR/AR </a:t>
            </a:r>
            <a:r>
              <a:rPr lang="ko-KR" altLang="en-US" dirty="0"/>
              <a:t>게임기술 동향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https://ettrends.etri.re.kr/ettrends/157/0905002110/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포켓몬</a:t>
            </a:r>
            <a:r>
              <a:rPr lang="en-US" altLang="ko-KR" dirty="0"/>
              <a:t>GO</a:t>
            </a:r>
            <a:r>
              <a:rPr lang="ko-KR" altLang="en-US" dirty="0"/>
              <a:t>의 성공요인과 파급효과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https://www.spri.kr/download/18371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캐치몬</a:t>
            </a:r>
            <a:r>
              <a:rPr lang="en-US" altLang="ko-KR" dirty="0"/>
              <a:t>, </a:t>
            </a:r>
            <a:r>
              <a:rPr lang="ko-KR" altLang="en-US" dirty="0"/>
              <a:t>정식서비스</a:t>
            </a:r>
            <a:r>
              <a:rPr lang="en-US" altLang="ko-KR" dirty="0"/>
              <a:t>... ‘</a:t>
            </a:r>
            <a:r>
              <a:rPr lang="ko-KR" altLang="en-US" dirty="0" err="1"/>
              <a:t>포켓몬고</a:t>
            </a:r>
            <a:r>
              <a:rPr lang="en-US" altLang="ko-KR" dirty="0"/>
              <a:t>’ </a:t>
            </a:r>
            <a:r>
              <a:rPr lang="ko-KR" altLang="en-US" dirty="0"/>
              <a:t>넘어서나</a:t>
            </a:r>
            <a:r>
              <a:rPr lang="en-US" altLang="ko-KR" dirty="0"/>
              <a:t>? : </a:t>
            </a:r>
            <a:r>
              <a:rPr lang="en-US" altLang="ko-KR" dirty="0">
                <a:hlinkClick r:id="rId4"/>
              </a:rPr>
              <a:t>https://zdnet.co.kr/view/?no=20170330114722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한빛소프트</a:t>
            </a:r>
            <a:r>
              <a:rPr lang="en-US" altLang="ko-KR" dirty="0"/>
              <a:t>, ‘</a:t>
            </a:r>
            <a:r>
              <a:rPr lang="ko-KR" altLang="en-US" dirty="0" err="1"/>
              <a:t>소울캐처</a:t>
            </a:r>
            <a:r>
              <a:rPr lang="ko-KR" altLang="en-US" dirty="0"/>
              <a:t> </a:t>
            </a:r>
            <a:r>
              <a:rPr lang="en-US" altLang="ko-KR" dirty="0"/>
              <a:t>AR’</a:t>
            </a:r>
            <a:r>
              <a:rPr lang="ko-KR" altLang="en-US" dirty="0"/>
              <a:t>로 </a:t>
            </a:r>
            <a:r>
              <a:rPr lang="en-US" altLang="ko-KR" dirty="0"/>
              <a:t>‘</a:t>
            </a:r>
            <a:r>
              <a:rPr lang="ko-KR" altLang="en-US" dirty="0" err="1"/>
              <a:t>포켓몬고</a:t>
            </a:r>
            <a:r>
              <a:rPr lang="en-US" altLang="ko-KR" dirty="0"/>
              <a:t>’</a:t>
            </a:r>
            <a:r>
              <a:rPr lang="ko-KR" altLang="en-US" dirty="0"/>
              <a:t>에 </a:t>
            </a:r>
            <a:r>
              <a:rPr lang="en-US" altLang="ko-KR" dirty="0"/>
              <a:t>‘</a:t>
            </a:r>
            <a:r>
              <a:rPr lang="ko-KR" altLang="en-US" dirty="0"/>
              <a:t>도전장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https://www.hankyung.com/it/article/201701250903v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위치기반 영역 설정 방법 및 이탈 검출의 최적화 기법 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http://koreascience.or.kr/article/JAKO201414753677857.pdf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6624" y="2122909"/>
            <a:ext cx="8061325" cy="838699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42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제약 사항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43719" y="4822785"/>
            <a:ext cx="785656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종합설계에서는 개발 범위 및 일정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자본을 고려하여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한국공학대학교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내부 공간으로 구역을 제한하여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종합설계의 주제 효용성을 시험해 보고자 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28" name="Picture 4" descr="한국공대, '2022년 산학연 플랫폼 협력' 참여 기업 모집 &lt; 대학뉴스 &lt; 뉴스 &lt; 기사본문 - 한국대학신문 - 409개 대학을  연결하는 '힘'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745" y="1519731"/>
            <a:ext cx="3810510" cy="2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효과</a:t>
            </a:r>
            <a:endParaRPr lang="en-US" altLang="ko-KR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8950" y="1200969"/>
            <a:ext cx="588975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증강 현실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(Augmented Reality) :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AR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기술을 활용하여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현실 세계에서의 랜드마크를 활용하여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가상 세계에서 새로운 컨텐츠를 창출해 낼 수 있음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피트니스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(Physical Fitness) : </a:t>
            </a:r>
          </a:p>
          <a:p>
            <a:pPr lvl="1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사용자는 현실 세계에서 랜드마크를 찾아 움직임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(Adventure) :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자신이 주도적으로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환경의 랜드마크를 탐험하며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설정된 컨텐츠를 즐길 수 있음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(Breaking the ice) :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다른 사용자와 친구를 맺거나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채팅을 하는 등의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여러가지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상호작용이 가능함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122" name="Picture 2" descr="C:\Users\see48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871" y="2361203"/>
            <a:ext cx="1461179" cy="12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ee48\Desktop\30904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96" y="5110151"/>
            <a:ext cx="1329308" cy="13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ee48\Desktop\adven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40" y="3814893"/>
            <a:ext cx="1230540" cy="12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see48\Desktop\Untitled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38" y="658270"/>
            <a:ext cx="1702933" cy="17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2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전체 시스템 시나리오</a:t>
            </a:r>
            <a:r>
              <a:rPr kumimoji="0" lang="en-US" altLang="ko-KR" sz="2500" b="1" i="0" u="none" strike="noStrike" kern="1200" cap="none" spc="-50" normalizeH="0" baseline="0" noProof="0" dirty="0">
                <a:ln>
                  <a:noFill/>
                </a:ln>
                <a:solidFill>
                  <a:srgbClr val="003686">
                    <a:lumMod val="75000"/>
                  </a:srgbClr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</a:t>
            </a: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/>
          </a:p>
        </p:txBody>
      </p:sp>
      <p:pic>
        <p:nvPicPr>
          <p:cNvPr id="1026" name="Picture 2" descr="Android, app, ios, iphone, mobile, phone, smartphone icon - Download on Iconfinder">
            <a:extLst>
              <a:ext uri="{FF2B5EF4-FFF2-40B4-BE49-F238E27FC236}">
                <a16:creationId xmlns:a16="http://schemas.microsoft.com/office/drawing/2014/main" id="{2F6D1133-2C77-8BB9-C293-FF7902470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07" y="2289538"/>
            <a:ext cx="779244" cy="7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, augmented, game, mobile, reality, smartphone ">
            <a:extLst>
              <a:ext uri="{FF2B5EF4-FFF2-40B4-BE49-F238E27FC236}">
                <a16:creationId xmlns:a16="http://schemas.microsoft.com/office/drawing/2014/main" id="{C071241B-1D76-A261-B89F-6930B714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410" y="2271757"/>
            <a:ext cx="809831" cy="8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, mountaineering, reality, virtual, virtual reality, vr ">
            <a:extLst>
              <a:ext uri="{FF2B5EF4-FFF2-40B4-BE49-F238E27FC236}">
                <a16:creationId xmlns:a16="http://schemas.microsoft.com/office/drawing/2014/main" id="{7F146D69-9698-D13D-4F21-90E8E445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719" y="2303221"/>
            <a:ext cx="778367" cy="77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C41F4F3-3437-CD21-3C16-D430157BA276}"/>
              </a:ext>
            </a:extLst>
          </p:cNvPr>
          <p:cNvSpPr/>
          <p:nvPr/>
        </p:nvSpPr>
        <p:spPr>
          <a:xfrm>
            <a:off x="2182473" y="2489055"/>
            <a:ext cx="1352897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E62367-42B2-CCEA-9B18-9AF6DC82E3DF}"/>
              </a:ext>
            </a:extLst>
          </p:cNvPr>
          <p:cNvSpPr/>
          <p:nvPr/>
        </p:nvSpPr>
        <p:spPr>
          <a:xfrm>
            <a:off x="5459922" y="2504335"/>
            <a:ext cx="1142886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7E248-EF93-AF60-AA58-118565D5794E}"/>
              </a:ext>
            </a:extLst>
          </p:cNvPr>
          <p:cNvSpPr txBox="1"/>
          <p:nvPr/>
        </p:nvSpPr>
        <p:spPr>
          <a:xfrm>
            <a:off x="2182473" y="2249870"/>
            <a:ext cx="1187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실행</a:t>
            </a:r>
          </a:p>
        </p:txBody>
      </p:sp>
      <p:pic>
        <p:nvPicPr>
          <p:cNvPr id="1034" name="Picture 10" descr="hosting, rack, server, server rack ">
            <a:extLst>
              <a:ext uri="{FF2B5EF4-FFF2-40B4-BE49-F238E27FC236}">
                <a16:creationId xmlns:a16="http://schemas.microsoft.com/office/drawing/2014/main" id="{0E8105B9-2697-E696-3718-CD4931CCB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303" y="4690771"/>
            <a:ext cx="710431" cy="7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2F452D6-8FE6-5209-0018-6EEE5C8290DA}"/>
              </a:ext>
            </a:extLst>
          </p:cNvPr>
          <p:cNvSpPr/>
          <p:nvPr/>
        </p:nvSpPr>
        <p:spPr>
          <a:xfrm rot="10800000">
            <a:off x="5220949" y="2751648"/>
            <a:ext cx="1165110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/아래쪽 16">
            <a:extLst>
              <a:ext uri="{FF2B5EF4-FFF2-40B4-BE49-F238E27FC236}">
                <a16:creationId xmlns:a16="http://schemas.microsoft.com/office/drawing/2014/main" id="{0E156F7D-1CB1-A169-7C63-F52262E4DDB3}"/>
              </a:ext>
            </a:extLst>
          </p:cNvPr>
          <p:cNvSpPr/>
          <p:nvPr/>
        </p:nvSpPr>
        <p:spPr>
          <a:xfrm rot="2700000">
            <a:off x="6630592" y="3618274"/>
            <a:ext cx="301912" cy="1136252"/>
          </a:xfrm>
          <a:prstGeom prst="upDown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82B1C1C0-FDC6-7573-229E-76AC9FF8924F}"/>
              </a:ext>
            </a:extLst>
          </p:cNvPr>
          <p:cNvSpPr/>
          <p:nvPr/>
        </p:nvSpPr>
        <p:spPr>
          <a:xfrm rot="18900000">
            <a:off x="4783061" y="3671652"/>
            <a:ext cx="301912" cy="1093802"/>
          </a:xfrm>
          <a:prstGeom prst="upDown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8FB94-2EDA-2B4B-952D-5916F29D5552}"/>
              </a:ext>
            </a:extLst>
          </p:cNvPr>
          <p:cNvSpPr txBox="1"/>
          <p:nvPr/>
        </p:nvSpPr>
        <p:spPr>
          <a:xfrm>
            <a:off x="745702" y="3319917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972308-872A-7834-48F9-31E78B213553}"/>
              </a:ext>
            </a:extLst>
          </p:cNvPr>
          <p:cNvSpPr txBox="1"/>
          <p:nvPr/>
        </p:nvSpPr>
        <p:spPr>
          <a:xfrm>
            <a:off x="3600516" y="3327064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B608E-C6FF-3DF3-FC54-75B44AFFD96D}"/>
              </a:ext>
            </a:extLst>
          </p:cNvPr>
          <p:cNvSpPr txBox="1"/>
          <p:nvPr/>
        </p:nvSpPr>
        <p:spPr>
          <a:xfrm>
            <a:off x="6816362" y="3272520"/>
            <a:ext cx="15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각종 미니게임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C6275B-5C24-7678-A71E-F31283ADB9D0}"/>
              </a:ext>
            </a:extLst>
          </p:cNvPr>
          <p:cNvSpPr txBox="1"/>
          <p:nvPr/>
        </p:nvSpPr>
        <p:spPr>
          <a:xfrm>
            <a:off x="5191732" y="2258469"/>
            <a:ext cx="14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수행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D355A6-6EDD-696C-C670-FAA9B2A75B50}"/>
              </a:ext>
            </a:extLst>
          </p:cNvPr>
          <p:cNvSpPr txBox="1"/>
          <p:nvPr/>
        </p:nvSpPr>
        <p:spPr>
          <a:xfrm>
            <a:off x="5229723" y="2975757"/>
            <a:ext cx="14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종료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040EE-9ED7-3B07-9A3F-E76244934055}"/>
              </a:ext>
            </a:extLst>
          </p:cNvPr>
          <p:cNvSpPr txBox="1"/>
          <p:nvPr/>
        </p:nvSpPr>
        <p:spPr>
          <a:xfrm>
            <a:off x="3211333" y="4218553"/>
            <a:ext cx="1436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랜드마크 위치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F38DC-5CE6-3BBF-62DA-432DC4587909}"/>
              </a:ext>
            </a:extLst>
          </p:cNvPr>
          <p:cNvSpPr txBox="1"/>
          <p:nvPr/>
        </p:nvSpPr>
        <p:spPr>
          <a:xfrm>
            <a:off x="6995394" y="4132850"/>
            <a:ext cx="1436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결과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19163A-D9AF-A438-BF4E-1D5FDE3B3D65}"/>
              </a:ext>
            </a:extLst>
          </p:cNvPr>
          <p:cNvSpPr txBox="1"/>
          <p:nvPr/>
        </p:nvSpPr>
        <p:spPr>
          <a:xfrm>
            <a:off x="5110132" y="5484383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시스템 구성도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E6BDB0-D5AA-0A01-46C3-5AF96EBE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1" y="1377244"/>
            <a:ext cx="7504318" cy="49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3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- </a:t>
            </a:r>
            <a:r>
              <a:rPr lang="ko-KR" altLang="en-US" dirty="0"/>
              <a:t>흐름도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654333-F798-08B1-B512-D8B9426231DF}"/>
              </a:ext>
            </a:extLst>
          </p:cNvPr>
          <p:cNvSpPr/>
          <p:nvPr/>
        </p:nvSpPr>
        <p:spPr>
          <a:xfrm>
            <a:off x="219811" y="994755"/>
            <a:ext cx="7084099" cy="5498933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FAF744-2615-825A-3633-36979F9FAE0D}"/>
              </a:ext>
            </a:extLst>
          </p:cNvPr>
          <p:cNvSpPr/>
          <p:nvPr/>
        </p:nvSpPr>
        <p:spPr>
          <a:xfrm>
            <a:off x="7620000" y="962024"/>
            <a:ext cx="1422357" cy="5498933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하늘, 지도, 실내이(가) 표시된 사진&#10;&#10;자동 생성된 설명">
            <a:extLst>
              <a:ext uri="{FF2B5EF4-FFF2-40B4-BE49-F238E27FC236}">
                <a16:creationId xmlns:a16="http://schemas.microsoft.com/office/drawing/2014/main" id="{9F314B84-F05B-52AD-3B88-82F29AFAE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0" y="1714369"/>
            <a:ext cx="8354651" cy="4172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D6EA0-B697-1F59-6612-CA938F6F3C5F}"/>
              </a:ext>
            </a:extLst>
          </p:cNvPr>
          <p:cNvSpPr txBox="1"/>
          <p:nvPr/>
        </p:nvSpPr>
        <p:spPr>
          <a:xfrm>
            <a:off x="474089" y="890911"/>
            <a:ext cx="890147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F67EB-325A-27A6-FD4C-F821F8078B09}"/>
              </a:ext>
            </a:extLst>
          </p:cNvPr>
          <p:cNvSpPr txBox="1"/>
          <p:nvPr/>
        </p:nvSpPr>
        <p:spPr>
          <a:xfrm>
            <a:off x="7770682" y="868477"/>
            <a:ext cx="1116519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미니게임</a:t>
            </a:r>
          </a:p>
        </p:txBody>
      </p:sp>
    </p:spTree>
    <p:extLst>
      <p:ext uri="{BB962C8B-B14F-4D97-AF65-F5344CB8AC3E}">
        <p14:creationId xmlns:p14="http://schemas.microsoft.com/office/powerpoint/2010/main" val="20301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신한">
      <a:dk1>
        <a:sysClr val="windowText" lastClr="000000"/>
      </a:dk1>
      <a:lt1>
        <a:sysClr val="window" lastClr="FFFFFF"/>
      </a:lt1>
      <a:dk2>
        <a:srgbClr val="FFFFFF"/>
      </a:dk2>
      <a:lt2>
        <a:srgbClr val="465C89"/>
      </a:lt2>
      <a:accent1>
        <a:srgbClr val="23ADA6"/>
      </a:accent1>
      <a:accent2>
        <a:srgbClr val="003686"/>
      </a:accent2>
      <a:accent3>
        <a:srgbClr val="00A1E9"/>
      </a:accent3>
      <a:accent4>
        <a:srgbClr val="075CE7"/>
      </a:accent4>
      <a:accent5>
        <a:srgbClr val="FF7415"/>
      </a:accent5>
      <a:accent6>
        <a:srgbClr val="727D84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2914</Words>
  <Application>Microsoft Office PowerPoint</Application>
  <PresentationFormat>화면 슬라이드 쇼(4:3)</PresentationFormat>
  <Paragraphs>521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4" baseType="lpstr">
      <vt:lpstr>나눔바른고딕OTF</vt:lpstr>
      <vt:lpstr>나눔스퀘어</vt:lpstr>
      <vt:lpstr>나눔스퀘어 Bold</vt:lpstr>
      <vt:lpstr>나눔스퀘어 ExtraBold</vt:lpstr>
      <vt:lpstr>나눔스퀘어 Light</vt:lpstr>
      <vt:lpstr>나눔스퀘어_ac Bold</vt:lpstr>
      <vt:lpstr>나눔스퀘어_ac ExtraBold</vt:lpstr>
      <vt:lpstr>맑은 고딕</vt:lpstr>
      <vt:lpstr>Arial</vt:lpstr>
      <vt:lpstr>Calibri</vt:lpstr>
      <vt:lpstr>Calibri Light</vt:lpstr>
      <vt:lpstr>Wingdings</vt:lpstr>
      <vt:lpstr>Office 테마</vt:lpstr>
      <vt:lpstr>체험형 게임</vt:lpstr>
      <vt:lpstr>목차</vt:lpstr>
      <vt:lpstr>연구 개발 배경</vt:lpstr>
      <vt:lpstr>연구 개발 목표</vt:lpstr>
      <vt:lpstr>연구 개발 제약 사항</vt:lpstr>
      <vt:lpstr>연구 개발 효과</vt:lpstr>
      <vt:lpstr>전체 시스템 시나리오 </vt:lpstr>
      <vt:lpstr>전체 시스템 구성도</vt:lpstr>
      <vt:lpstr>클라이언트 - 흐름도</vt:lpstr>
      <vt:lpstr>클라이언트 – 메인 씬 스크립트 구성도</vt:lpstr>
      <vt:lpstr>클라이언트 – 메인 씬 클래스 상세 설계(미션 관련)</vt:lpstr>
      <vt:lpstr>클라이언트 – 미션 배치 알고리즘 흐름도</vt:lpstr>
      <vt:lpstr>클라이언트 – 메인 씬 클래스 상세 설계(플레이어 관련)</vt:lpstr>
      <vt:lpstr>클라이언트 – 메인 씬 클래스 상세 설계(위치 정보 관련)</vt:lpstr>
      <vt:lpstr>클라이언트 – 메인 씬 클래스 상세 설계(씬 전환 관련)</vt:lpstr>
      <vt:lpstr>클라이언트 – 기타 미니게임</vt:lpstr>
      <vt:lpstr>클라이언트 – 자동차게임 스크립트 구성도</vt:lpstr>
      <vt:lpstr>클라이언트 – 자동차게임 클래스 상세 설계(기반)</vt:lpstr>
      <vt:lpstr>클라이언트 – 자동차게임 클래스 상세 설계(기반)</vt:lpstr>
      <vt:lpstr>클라이언트 – 자동차게임 클래스 상세 설계(자동차)</vt:lpstr>
      <vt:lpstr>클라이언트 – 자동차게임 클래스 상세 설계(점수)</vt:lpstr>
      <vt:lpstr>클라이언트 – 기타 미니게임</vt:lpstr>
      <vt:lpstr>서버 – 시스템 구성도</vt:lpstr>
      <vt:lpstr>서버 – 커뮤니티 기능 시퀀스 다이어그램</vt:lpstr>
      <vt:lpstr>서버 – 입출력 기능 시퀀스 다이어그램</vt:lpstr>
      <vt:lpstr>서버 – 커뮤니티 클래스 상세 설계(기반)</vt:lpstr>
      <vt:lpstr>서버 – 커뮤니티 클래스 상세 설계(채팅 관련)</vt:lpstr>
      <vt:lpstr>서버 – 커뮤니티 클래스 상세 설계(채팅 관련)</vt:lpstr>
      <vt:lpstr>서버 – 커뮤니티 클래스 상세 설계(친구창)</vt:lpstr>
      <vt:lpstr>서버 – 커뮤니티 클래스 상세 설계(데이터 입출력)</vt:lpstr>
      <vt:lpstr>개발 환경</vt:lpstr>
      <vt:lpstr>개발 방법</vt:lpstr>
      <vt:lpstr>데모 환경 설계 – 로그인/회원 가입</vt:lpstr>
      <vt:lpstr>데모 환경 설계 – 메인 화면</vt:lpstr>
      <vt:lpstr>데모 환경 설계 – 메인 씬</vt:lpstr>
      <vt:lpstr>데모 환경 설계 – 미니게임 씬</vt:lpstr>
      <vt:lpstr>업무 분담</vt:lpstr>
      <vt:lpstr>종합 설계 수행 일정</vt:lpstr>
      <vt:lpstr>협업 Github 주소</vt:lpstr>
      <vt:lpstr>참고 문헌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ptlinee</dc:creator>
  <cp:lastModifiedBy>이 수민</cp:lastModifiedBy>
  <cp:revision>745</cp:revision>
  <dcterms:created xsi:type="dcterms:W3CDTF">2021-07-26T04:48:43Z</dcterms:created>
  <dcterms:modified xsi:type="dcterms:W3CDTF">2023-03-08T07:22:12Z</dcterms:modified>
  <cp:version>1000.0000.01</cp:version>
</cp:coreProperties>
</file>